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00AAAEA-3373-47A3-9AD3-CF30A9560F15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FE7237-EEB2-429D-AC5D-4A06CCE0E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AAEA-3373-47A3-9AD3-CF30A9560F15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7237-EEB2-429D-AC5D-4A06CCE0E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00AAAEA-3373-47A3-9AD3-CF30A9560F15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DFE7237-EEB2-429D-AC5D-4A06CCE0E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AAEA-3373-47A3-9AD3-CF30A9560F15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FE7237-EEB2-429D-AC5D-4A06CCE0E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AAEA-3373-47A3-9AD3-CF30A9560F15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DFE7237-EEB2-429D-AC5D-4A06CCE0E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00AAAEA-3373-47A3-9AD3-CF30A9560F15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FE7237-EEB2-429D-AC5D-4A06CCE0E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00AAAEA-3373-47A3-9AD3-CF30A9560F15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FE7237-EEB2-429D-AC5D-4A06CCE0E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AAEA-3373-47A3-9AD3-CF30A9560F15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FE7237-EEB2-429D-AC5D-4A06CCE0E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AAEA-3373-47A3-9AD3-CF30A9560F15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FE7237-EEB2-429D-AC5D-4A06CCE0E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AAEA-3373-47A3-9AD3-CF30A9560F15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FE7237-EEB2-429D-AC5D-4A06CCE0E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00AAAEA-3373-47A3-9AD3-CF30A9560F15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DFE7237-EEB2-429D-AC5D-4A06CCE0E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0AAAEA-3373-47A3-9AD3-CF30A9560F15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FE7237-EEB2-429D-AC5D-4A06CCE0E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ace.com/2401-space-access-private-investment-public-funding-debat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Case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Objective: Students will write an affirmative and negative case using basic case structure.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“Cutting”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Cutting cards is an easy way to create usable evidence in debate.</a:t>
            </a:r>
          </a:p>
          <a:p>
            <a:r>
              <a:rPr lang="en-US" dirty="0" smtClean="0"/>
              <a:t>First read articles related to your topic</a:t>
            </a:r>
          </a:p>
          <a:p>
            <a:r>
              <a:rPr lang="en-US" dirty="0" smtClean="0"/>
              <a:t>Then select a paragraph from the article that supports your position.</a:t>
            </a:r>
          </a:p>
          <a:p>
            <a:r>
              <a:rPr lang="en-US" dirty="0" smtClean="0"/>
              <a:t>Cut that paragraph and paste it into a WORD document. </a:t>
            </a:r>
          </a:p>
          <a:p>
            <a:r>
              <a:rPr lang="en-US" dirty="0" smtClean="0"/>
              <a:t>Using proper MLA source citation, properly source cite the article directly above the paragraph.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b="1" u="sng" dirty="0" smtClean="0"/>
              <a:t>Leahy, Bart</a:t>
            </a:r>
            <a:r>
              <a:rPr lang="en-US" sz="3100" dirty="0" smtClean="0"/>
              <a:t>. "Space Access: The Private Investment vs. Public Funding Debate. National Space Society, 12 May </a:t>
            </a:r>
            <a:r>
              <a:rPr lang="en-US" sz="3100" b="1" u="sng" dirty="0" smtClean="0"/>
              <a:t>2006</a:t>
            </a:r>
            <a:r>
              <a:rPr lang="en-US" sz="3100" dirty="0" smtClean="0"/>
              <a:t>. Web. 20 Sept. 2011. &lt;http://www.space.com/2401-space-access-private-investment-public-funding-debate.html&gt;.</a:t>
            </a:r>
          </a:p>
          <a:p>
            <a:endParaRPr lang="en-US" dirty="0" smtClean="0"/>
          </a:p>
          <a:p>
            <a:r>
              <a:rPr lang="en-US" dirty="0" smtClean="0"/>
              <a:t>However, some advocates believe </a:t>
            </a:r>
            <a:r>
              <a:rPr lang="en-US" u="sng" dirty="0" smtClean="0"/>
              <a:t>the time for businesses to take over space operations is now</a:t>
            </a:r>
            <a:r>
              <a:rPr lang="en-US" dirty="0" smtClean="0"/>
              <a:t>. According to space policy consultant Jim </a:t>
            </a:r>
            <a:r>
              <a:rPr lang="en-US" dirty="0" err="1" smtClean="0"/>
              <a:t>Muncy</a:t>
            </a:r>
            <a:r>
              <a:rPr lang="en-US" dirty="0" smtClean="0"/>
              <a:t>, the $500 million </a:t>
            </a:r>
            <a:r>
              <a:rPr lang="en-US" u="sng" dirty="0" smtClean="0"/>
              <a:t>Commercial Orbital Transportation Services (COTS) program represents a breakthrough</a:t>
            </a:r>
            <a:r>
              <a:rPr lang="en-US" dirty="0" smtClean="0"/>
              <a:t> in NASA thinking </a:t>
            </a:r>
            <a:r>
              <a:rPr lang="en-US" u="sng" dirty="0" smtClean="0"/>
              <a:t>about space operations </a:t>
            </a:r>
            <a:r>
              <a:rPr lang="en-US" dirty="0" smtClean="0"/>
              <a:t>because it really offers the private sector a chance to do what only Russia does now: resupply the International Space Station.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you have several (Like 50-100) cards you can start building your case.</a:t>
            </a:r>
          </a:p>
          <a:p>
            <a:r>
              <a:rPr lang="en-US" dirty="0" smtClean="0"/>
              <a:t>Its kind of like a puzzle.</a:t>
            </a:r>
          </a:p>
          <a:p>
            <a:r>
              <a:rPr lang="en-US" dirty="0" smtClean="0"/>
              <a:t>Sort your evidence into groups either by Issues or Arguments you want to make</a:t>
            </a:r>
          </a:p>
          <a:p>
            <a:r>
              <a:rPr lang="en-US" dirty="0" smtClean="0"/>
              <a:t>Identify the strongest Arguments and use your evidence to write each contention</a:t>
            </a:r>
          </a:p>
          <a:p>
            <a:r>
              <a:rPr lang="en-US" dirty="0" smtClean="0"/>
              <a:t>Organize your contentions in order of strength.</a:t>
            </a:r>
          </a:p>
          <a:p>
            <a:r>
              <a:rPr lang="en-US" dirty="0" smtClean="0"/>
              <a:t>Put your case together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Debate it is important for EVERYONE to be organized</a:t>
            </a:r>
          </a:p>
          <a:p>
            <a:r>
              <a:rPr lang="en-US" dirty="0" smtClean="0"/>
              <a:t>Therefore we SAY OUT LOUD paragraph indicators</a:t>
            </a:r>
          </a:p>
          <a:p>
            <a:pPr lvl="1"/>
            <a:r>
              <a:rPr lang="en-US" dirty="0" smtClean="0"/>
              <a:t>Definitions- say “definitions”</a:t>
            </a:r>
          </a:p>
          <a:p>
            <a:pPr lvl="1"/>
            <a:r>
              <a:rPr lang="en-US" dirty="0" smtClean="0"/>
              <a:t>C 1- say “Contention one”</a:t>
            </a:r>
          </a:p>
          <a:p>
            <a:pPr lvl="1"/>
            <a:r>
              <a:rPr lang="en-US" dirty="0" smtClean="0"/>
              <a:t>A.-say “Sub point A”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Abbreviations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writing your case you may want to use some common abbreviations.</a:t>
            </a:r>
          </a:p>
          <a:p>
            <a:r>
              <a:rPr lang="en-US" dirty="0" smtClean="0"/>
              <a:t>C or K for contention</a:t>
            </a:r>
          </a:p>
          <a:p>
            <a:r>
              <a:rPr lang="en-US" dirty="0" smtClean="0"/>
              <a:t>O for observation</a:t>
            </a:r>
          </a:p>
          <a:p>
            <a:r>
              <a:rPr lang="en-US" dirty="0" smtClean="0"/>
              <a:t>Roman Numerals for each contentions</a:t>
            </a:r>
          </a:p>
          <a:p>
            <a:r>
              <a:rPr lang="en-US" dirty="0" smtClean="0"/>
              <a:t>Capital Letters for Sub points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K1-</a:t>
            </a:r>
          </a:p>
          <a:p>
            <a:pPr lvl="1"/>
            <a:r>
              <a:rPr lang="en-US" dirty="0" smtClean="0"/>
              <a:t>A</a:t>
            </a:r>
          </a:p>
          <a:p>
            <a:pPr lvl="2"/>
            <a:r>
              <a:rPr lang="en-US" dirty="0" smtClean="0"/>
              <a:t>1.</a:t>
            </a:r>
          </a:p>
          <a:p>
            <a:pPr lvl="3"/>
            <a:r>
              <a:rPr lang="en-US" dirty="0" smtClean="0"/>
              <a:t>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final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final case should look like a hybrid between an essay and an outline.</a:t>
            </a:r>
          </a:p>
          <a:p>
            <a:r>
              <a:rPr lang="en-US" dirty="0" smtClean="0"/>
              <a:t>Everything should be clear</a:t>
            </a:r>
          </a:p>
          <a:p>
            <a:r>
              <a:rPr lang="en-US" dirty="0" smtClean="0"/>
              <a:t>Highlight the most important items in your case-the items you want the judge to write down in his/her notes.</a:t>
            </a:r>
          </a:p>
          <a:p>
            <a:r>
              <a:rPr lang="en-US" dirty="0" smtClean="0"/>
              <a:t>PRACTICE READING THE WHOLE THING OUT LOUD.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in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Problem/Solution</a:t>
            </a:r>
          </a:p>
          <a:p>
            <a:pPr lvl="1"/>
            <a:r>
              <a:rPr lang="en-US" dirty="0" smtClean="0"/>
              <a:t>Basic Stock Issues</a:t>
            </a:r>
          </a:p>
          <a:p>
            <a:pPr lvl="1"/>
            <a:r>
              <a:rPr lang="en-US" dirty="0" smtClean="0"/>
              <a:t>5 Plank Plan</a:t>
            </a:r>
          </a:p>
          <a:p>
            <a:r>
              <a:rPr lang="en-US" dirty="0" smtClean="0"/>
              <a:t>LD</a:t>
            </a:r>
          </a:p>
          <a:p>
            <a:pPr lvl="1"/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Criterion</a:t>
            </a:r>
          </a:p>
          <a:p>
            <a:pPr lvl="1"/>
            <a:r>
              <a:rPr lang="en-US" dirty="0" smtClean="0"/>
              <a:t>Contentions with a K</a:t>
            </a:r>
          </a:p>
          <a:p>
            <a:r>
              <a:rPr lang="en-US" dirty="0" smtClean="0"/>
              <a:t>PF</a:t>
            </a:r>
          </a:p>
          <a:p>
            <a:pPr lvl="1"/>
            <a:r>
              <a:rPr lang="en-US" dirty="0" err="1" smtClean="0"/>
              <a:t>Recency</a:t>
            </a:r>
            <a:endParaRPr lang="en-US" dirty="0" smtClean="0"/>
          </a:p>
          <a:p>
            <a:pPr lvl="1"/>
            <a:r>
              <a:rPr lang="en-US" dirty="0" smtClean="0"/>
              <a:t>Observations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Elements to All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Constructive Speech vs. Rebuttal Speech</a:t>
            </a:r>
          </a:p>
          <a:p>
            <a:r>
              <a:rPr lang="en-US" dirty="0" smtClean="0"/>
              <a:t>Organization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Contentions</a:t>
            </a:r>
          </a:p>
          <a:p>
            <a:r>
              <a:rPr lang="en-US" dirty="0" smtClean="0"/>
              <a:t>Use of Evidence</a:t>
            </a:r>
          </a:p>
          <a:p>
            <a:r>
              <a:rPr lang="en-US" dirty="0" smtClean="0"/>
              <a:t>Abbreviations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Constructive Speeches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Present your initial position</a:t>
            </a:r>
          </a:p>
          <a:p>
            <a:r>
              <a:rPr lang="en-US" dirty="0" smtClean="0"/>
              <a:t>Present your key arguments</a:t>
            </a:r>
          </a:p>
          <a:p>
            <a:r>
              <a:rPr lang="en-US" dirty="0" smtClean="0"/>
              <a:t>Create a framework for the debate</a:t>
            </a:r>
          </a:p>
          <a:p>
            <a:r>
              <a:rPr lang="en-US" dirty="0" smtClean="0"/>
              <a:t>Define terms</a:t>
            </a:r>
          </a:p>
          <a:p>
            <a:r>
              <a:rPr lang="en-US" dirty="0" smtClean="0"/>
              <a:t>Analyze the resolution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Rebuttal speeches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Refute your opponents claims</a:t>
            </a:r>
          </a:p>
          <a:p>
            <a:r>
              <a:rPr lang="en-US" dirty="0" smtClean="0"/>
              <a:t>Rebuild your arguments</a:t>
            </a:r>
          </a:p>
          <a:p>
            <a:r>
              <a:rPr lang="en-US" dirty="0" smtClean="0"/>
              <a:t>Clarify your position</a:t>
            </a:r>
          </a:p>
          <a:p>
            <a:r>
              <a:rPr lang="en-US" dirty="0" smtClean="0"/>
              <a:t>Offer additional evidence in support of your position</a:t>
            </a:r>
          </a:p>
          <a:p>
            <a:r>
              <a:rPr lang="en-US" dirty="0" smtClean="0"/>
              <a:t>Summarize arguments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Case is your First Constructive Speech in the debate</a:t>
            </a:r>
          </a:p>
          <a:p>
            <a:r>
              <a:rPr lang="en-US" dirty="0" smtClean="0"/>
              <a:t>Similar to a 5 paragraph essay</a:t>
            </a:r>
          </a:p>
          <a:p>
            <a:r>
              <a:rPr lang="en-US" dirty="0" smtClean="0"/>
              <a:t>This is where you present your arguments for your position.</a:t>
            </a:r>
          </a:p>
          <a:p>
            <a:r>
              <a:rPr lang="en-US" dirty="0" smtClean="0"/>
              <a:t>Sign posting</a:t>
            </a:r>
          </a:p>
          <a:p>
            <a:r>
              <a:rPr lang="en-US" dirty="0" smtClean="0"/>
              <a:t>Road mapping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Organization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cases start with an introduction.</a:t>
            </a:r>
          </a:p>
          <a:p>
            <a:pPr lvl="1"/>
            <a:r>
              <a:rPr lang="en-US" dirty="0" smtClean="0"/>
              <a:t>This will include your topic analysis AKA DEFINITIONS</a:t>
            </a:r>
          </a:p>
          <a:p>
            <a:pPr lvl="1"/>
            <a:r>
              <a:rPr lang="en-US" dirty="0" smtClean="0"/>
              <a:t>Resolutional Analysis</a:t>
            </a:r>
          </a:p>
          <a:p>
            <a:pPr lvl="1"/>
            <a:r>
              <a:rPr lang="en-US" dirty="0" smtClean="0"/>
              <a:t>Overall Position</a:t>
            </a:r>
          </a:p>
          <a:p>
            <a:r>
              <a:rPr lang="en-US" dirty="0" smtClean="0"/>
              <a:t>The body is made up of 3-5 Contentions or Arguments</a:t>
            </a:r>
          </a:p>
          <a:p>
            <a:r>
              <a:rPr lang="en-US" dirty="0" smtClean="0"/>
              <a:t>Generally there is no conclusion in your first constructive speech.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 with a quote that relates to your position.</a:t>
            </a:r>
          </a:p>
          <a:p>
            <a:pPr lvl="1"/>
            <a:r>
              <a:rPr lang="en-US" dirty="0" smtClean="0"/>
              <a:t>This provides immediate ethos</a:t>
            </a:r>
          </a:p>
          <a:p>
            <a:r>
              <a:rPr lang="en-US" dirty="0" smtClean="0"/>
              <a:t>Define terms</a:t>
            </a:r>
          </a:p>
          <a:p>
            <a:pPr lvl="1"/>
            <a:r>
              <a:rPr lang="en-US" dirty="0" smtClean="0"/>
              <a:t>Clarifies the debate.</a:t>
            </a:r>
          </a:p>
          <a:p>
            <a:r>
              <a:rPr lang="en-US" dirty="0" smtClean="0"/>
              <a:t>Offer a resolution analysis</a:t>
            </a:r>
          </a:p>
          <a:p>
            <a:pPr lvl="1"/>
            <a:r>
              <a:rPr lang="en-US" dirty="0" smtClean="0"/>
              <a:t>Provides a framework for what the debate should focus on and a clear bright line for the judge.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Another term for argument</a:t>
            </a:r>
          </a:p>
          <a:p>
            <a:r>
              <a:rPr lang="en-US" dirty="0" smtClean="0"/>
              <a:t>Each contention is a fully structured argument.</a:t>
            </a:r>
          </a:p>
          <a:p>
            <a:r>
              <a:rPr lang="en-US" dirty="0" smtClean="0"/>
              <a:t>Includes a claim, data and warrant.</a:t>
            </a:r>
          </a:p>
          <a:p>
            <a:r>
              <a:rPr lang="en-US" dirty="0" smtClean="0"/>
              <a:t>Research your data first and then write your claim based on what you find.</a:t>
            </a:r>
          </a:p>
          <a:p>
            <a:r>
              <a:rPr lang="en-US" dirty="0" smtClean="0"/>
              <a:t>Your claim should generally be a restatement of your data.</a:t>
            </a:r>
          </a:p>
          <a:p>
            <a:r>
              <a:rPr lang="en-US" dirty="0" smtClean="0"/>
              <a:t>Warrants tend to be more explicit in competitive debate so feel free to write them out and read them in round.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Research the topic first</a:t>
            </a:r>
          </a:p>
          <a:p>
            <a:r>
              <a:rPr lang="en-US" dirty="0" smtClean="0"/>
              <a:t>Find evidence on BOTH sides of the topic</a:t>
            </a:r>
          </a:p>
          <a:p>
            <a:r>
              <a:rPr lang="en-US" dirty="0" smtClean="0"/>
              <a:t>“Cut” Cards</a:t>
            </a:r>
          </a:p>
          <a:p>
            <a:r>
              <a:rPr lang="en-US" dirty="0" smtClean="0"/>
              <a:t>Paste your Cards </a:t>
            </a:r>
            <a:r>
              <a:rPr lang="en-US" smtClean="0"/>
              <a:t>into </a:t>
            </a:r>
            <a:r>
              <a:rPr lang="en-US" smtClean="0"/>
              <a:t>your </a:t>
            </a:r>
            <a:r>
              <a:rPr lang="en-US" dirty="0" smtClean="0"/>
              <a:t>case</a:t>
            </a:r>
          </a:p>
          <a:p>
            <a:r>
              <a:rPr lang="en-US" dirty="0" smtClean="0"/>
              <a:t>75-90% of your case should be evidence.</a:t>
            </a:r>
          </a:p>
          <a:p>
            <a:r>
              <a:rPr lang="en-US" dirty="0" smtClean="0"/>
              <a:t>Research your sources to ensure they are valid.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</TotalTime>
  <Words>695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Basic Case Writing</vt:lpstr>
      <vt:lpstr>Key Elements to All cases</vt:lpstr>
      <vt:lpstr>Constructive Speeches</vt:lpstr>
      <vt:lpstr>Rebuttal speeches</vt:lpstr>
      <vt:lpstr>Case Organization</vt:lpstr>
      <vt:lpstr>Case Organization cont</vt:lpstr>
      <vt:lpstr>Introductions</vt:lpstr>
      <vt:lpstr>Contentions</vt:lpstr>
      <vt:lpstr>Use of Evidence</vt:lpstr>
      <vt:lpstr>“Cutting” Cards</vt:lpstr>
      <vt:lpstr>Example</vt:lpstr>
      <vt:lpstr>Using Cards</vt:lpstr>
      <vt:lpstr>Abbreviations</vt:lpstr>
      <vt:lpstr>Abbreviations cont.</vt:lpstr>
      <vt:lpstr>Your final case</vt:lpstr>
      <vt:lpstr>Differences in Style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Case Writing</dc:title>
  <dc:creator>cortmeli</dc:creator>
  <cp:lastModifiedBy>cortmeli</cp:lastModifiedBy>
  <cp:revision>6</cp:revision>
  <dcterms:created xsi:type="dcterms:W3CDTF">2011-09-20T14:51:47Z</dcterms:created>
  <dcterms:modified xsi:type="dcterms:W3CDTF">2013-10-15T19:55:29Z</dcterms:modified>
</cp:coreProperties>
</file>