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63"/>
  </p:handoutMasterIdLst>
  <p:sldIdLst>
    <p:sldId id="256" r:id="rId2"/>
    <p:sldId id="263" r:id="rId3"/>
    <p:sldId id="264" r:id="rId4"/>
    <p:sldId id="273" r:id="rId5"/>
    <p:sldId id="257" r:id="rId6"/>
    <p:sldId id="258" r:id="rId7"/>
    <p:sldId id="259" r:id="rId8"/>
    <p:sldId id="261" r:id="rId9"/>
    <p:sldId id="260" r:id="rId10"/>
    <p:sldId id="262" r:id="rId11"/>
    <p:sldId id="265" r:id="rId12"/>
    <p:sldId id="307" r:id="rId13"/>
    <p:sldId id="308" r:id="rId14"/>
    <p:sldId id="309" r:id="rId15"/>
    <p:sldId id="310" r:id="rId16"/>
    <p:sldId id="311" r:id="rId17"/>
    <p:sldId id="312" r:id="rId18"/>
    <p:sldId id="266" r:id="rId19"/>
    <p:sldId id="313" r:id="rId20"/>
    <p:sldId id="323" r:id="rId21"/>
    <p:sldId id="319" r:id="rId22"/>
    <p:sldId id="314" r:id="rId23"/>
    <p:sldId id="320" r:id="rId24"/>
    <p:sldId id="321" r:id="rId25"/>
    <p:sldId id="322" r:id="rId26"/>
    <p:sldId id="315" r:id="rId27"/>
    <p:sldId id="267" r:id="rId28"/>
    <p:sldId id="268" r:id="rId29"/>
    <p:sldId id="272" r:id="rId30"/>
    <p:sldId id="316" r:id="rId31"/>
    <p:sldId id="317" r:id="rId32"/>
    <p:sldId id="318" r:id="rId33"/>
    <p:sldId id="269" r:id="rId34"/>
    <p:sldId id="270" r:id="rId35"/>
    <p:sldId id="274" r:id="rId36"/>
    <p:sldId id="275" r:id="rId37"/>
    <p:sldId id="276" r:id="rId38"/>
    <p:sldId id="277" r:id="rId39"/>
    <p:sldId id="278" r:id="rId40"/>
    <p:sldId id="302" r:id="rId41"/>
    <p:sldId id="303" r:id="rId42"/>
    <p:sldId id="304" r:id="rId43"/>
    <p:sldId id="288" r:id="rId44"/>
    <p:sldId id="281" r:id="rId45"/>
    <p:sldId id="279" r:id="rId46"/>
    <p:sldId id="280" r:id="rId47"/>
    <p:sldId id="282" r:id="rId48"/>
    <p:sldId id="283" r:id="rId49"/>
    <p:sldId id="306" r:id="rId50"/>
    <p:sldId id="292" r:id="rId51"/>
    <p:sldId id="291" r:id="rId52"/>
    <p:sldId id="294" r:id="rId53"/>
    <p:sldId id="296" r:id="rId54"/>
    <p:sldId id="297" r:id="rId55"/>
    <p:sldId id="298" r:id="rId56"/>
    <p:sldId id="295" r:id="rId57"/>
    <p:sldId id="299" r:id="rId58"/>
    <p:sldId id="300" r:id="rId59"/>
    <p:sldId id="305" r:id="rId60"/>
    <p:sldId id="290" r:id="rId61"/>
    <p:sldId id="289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92" autoAdjust="0"/>
    <p:restoredTop sz="94660"/>
  </p:normalViewPr>
  <p:slideViewPr>
    <p:cSldViewPr>
      <p:cViewPr varScale="1">
        <p:scale>
          <a:sx n="70" d="100"/>
          <a:sy n="70" d="100"/>
        </p:scale>
        <p:origin x="-114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B1892-26E6-405C-ABFC-E4FD65B8C8EC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6D4C0-D71F-4221-A615-296309397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66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9D33B-1D2F-4888-89C9-1692E62C42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E0CDC-FAA1-4923-AFAF-4C374C843E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9D33B-1D2F-4888-89C9-1692E62C42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E0CDC-FAA1-4923-AFAF-4C374C843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9D33B-1D2F-4888-89C9-1692E62C42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E0CDC-FAA1-4923-AFAF-4C374C843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9D33B-1D2F-4888-89C9-1692E62C42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E0CDC-FAA1-4923-AFAF-4C374C843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9D33B-1D2F-4888-89C9-1692E62C42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E0CDC-FAA1-4923-AFAF-4C374C843E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9D33B-1D2F-4888-89C9-1692E62C42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E0CDC-FAA1-4923-AFAF-4C374C843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9D33B-1D2F-4888-89C9-1692E62C42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E0CDC-FAA1-4923-AFAF-4C374C843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9D33B-1D2F-4888-89C9-1692E62C42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E0CDC-FAA1-4923-AFAF-4C374C843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9D33B-1D2F-4888-89C9-1692E62C42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E0CDC-FAA1-4923-AFAF-4C374C843E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9D33B-1D2F-4888-89C9-1692E62C42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E0CDC-FAA1-4923-AFAF-4C374C843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9D33B-1D2F-4888-89C9-1692E62C42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E0CDC-FAA1-4923-AFAF-4C374C843E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B9D33B-1D2F-4888-89C9-1692E62C42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95E0CDC-FAA1-4923-AFAF-4C374C843E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filsrv2\IFStaff\Faculty\CortMeli\Academic%20Yr%2012-13\Curriculum\Debate\The%20Beauty%20of%20Argument.wmv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filsrv2\IFStaff\Faculty\CortMeli\Academic%20Yr%2012-13\Curriculum\Debate\Ice%20Cream%20Debate.wmv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onty%20Python%20-%20Argument%20Clinic.avi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Forensics/Toulmin/toulmin%20model.ppt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Argumentation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10000"/>
            <a:ext cx="6858000" cy="2514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Objectives: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/>
              <a:t>Students will have a basic understanding of the history of formal argumentation.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/>
              <a:t>Students will compare and contrast disagreement and contradiction to argumentation and debate.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/>
              <a:t>Students will summarize the definition of an argument.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Debate is Different from Argumentation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a winner</a:t>
            </a:r>
          </a:p>
          <a:p>
            <a:r>
              <a:rPr lang="en-US" dirty="0" smtClean="0"/>
              <a:t>Has rules</a:t>
            </a:r>
          </a:p>
          <a:p>
            <a:r>
              <a:rPr lang="en-US" dirty="0" smtClean="0"/>
              <a:t>Is focused on the audience not the opponent.</a:t>
            </a:r>
          </a:p>
          <a:p>
            <a:r>
              <a:rPr lang="en-US" dirty="0" smtClean="0"/>
              <a:t>Has </a:t>
            </a:r>
            <a:r>
              <a:rPr lang="en-US" smtClean="0"/>
              <a:t>many positions</a:t>
            </a:r>
            <a:endParaRPr lang="en-US" dirty="0" smtClean="0"/>
          </a:p>
          <a:p>
            <a:r>
              <a:rPr lang="en-US" dirty="0" smtClean="0"/>
              <a:t>Requires skill and passion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Beauty of Argument</a:t>
            </a:r>
            <a:endParaRPr lang="en-US" dirty="0"/>
          </a:p>
        </p:txBody>
      </p:sp>
      <p:pic>
        <p:nvPicPr>
          <p:cNvPr id="4" name="The Beauty of Argument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28800" y="152400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34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Man-Considered the Father of Rhetoric </a:t>
            </a:r>
            <a:r>
              <a:rPr lang="en-US" smtClean="0"/>
              <a:t>&amp; Persuasion</a:t>
            </a:r>
            <a:endParaRPr lang="en-US" dirty="0" smtClean="0"/>
          </a:p>
          <a:p>
            <a:r>
              <a:rPr lang="en-US" dirty="0" smtClean="0"/>
              <a:t>First known person to really study and write about the elements of persuasion</a:t>
            </a:r>
          </a:p>
          <a:p>
            <a:r>
              <a:rPr lang="en-US" dirty="0" smtClean="0"/>
              <a:t>Identified 3 Elements</a:t>
            </a:r>
          </a:p>
          <a:p>
            <a:pPr lvl="1"/>
            <a:r>
              <a:rPr lang="en-US" dirty="0" smtClean="0"/>
              <a:t>Ethos</a:t>
            </a:r>
          </a:p>
          <a:p>
            <a:pPr lvl="1"/>
            <a:r>
              <a:rPr lang="en-US" dirty="0" smtClean="0"/>
              <a:t>Pathos</a:t>
            </a:r>
          </a:p>
          <a:p>
            <a:pPr lvl="1"/>
            <a:r>
              <a:rPr lang="en-US" dirty="0" smtClean="0"/>
              <a:t>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6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Ethos-Establishing credibility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One’s personal power or credibility</a:t>
            </a:r>
          </a:p>
          <a:p>
            <a:pPr eaLnBrk="1" hangingPunct="1"/>
            <a:r>
              <a:rPr lang="en-US" dirty="0" smtClean="0"/>
              <a:t>How can you build your credibility?</a:t>
            </a:r>
          </a:p>
          <a:p>
            <a:pPr lvl="1" eaLnBrk="1" hangingPunct="1"/>
            <a:r>
              <a:rPr lang="en-US" dirty="0" smtClean="0"/>
              <a:t>Personal Appearance</a:t>
            </a:r>
          </a:p>
          <a:p>
            <a:pPr lvl="1" eaLnBrk="1" hangingPunct="1"/>
            <a:r>
              <a:rPr lang="en-US" dirty="0" smtClean="0"/>
              <a:t>Smooth beginnings</a:t>
            </a:r>
          </a:p>
          <a:p>
            <a:pPr lvl="1" eaLnBrk="1" hangingPunct="1"/>
            <a:r>
              <a:rPr lang="en-US" dirty="0" smtClean="0"/>
              <a:t>Credentials of Experts-Quotes</a:t>
            </a:r>
          </a:p>
          <a:p>
            <a:pPr lvl="1" eaLnBrk="1" hangingPunct="1"/>
            <a:r>
              <a:rPr lang="en-US" dirty="0" smtClean="0"/>
              <a:t>Enthusiasm</a:t>
            </a:r>
          </a:p>
          <a:p>
            <a:pPr lvl="1" eaLnBrk="1" hangingPunct="1"/>
            <a:r>
              <a:rPr lang="en-US" dirty="0" smtClean="0"/>
              <a:t>Thorough preparation</a:t>
            </a:r>
          </a:p>
          <a:p>
            <a:pPr lvl="1" eaLnBrk="1" hangingPunct="1"/>
            <a:r>
              <a:rPr lang="en-US" dirty="0" smtClean="0"/>
              <a:t>Trustworthiness</a:t>
            </a:r>
          </a:p>
        </p:txBody>
      </p:sp>
    </p:spTree>
    <p:extLst>
      <p:ext uri="{BB962C8B-B14F-4D97-AF65-F5344CB8AC3E}">
        <p14:creationId xmlns:p14="http://schemas.microsoft.com/office/powerpoint/2010/main" val="143861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types of Ethos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Perceived-Look believable</a:t>
            </a:r>
          </a:p>
          <a:p>
            <a:r>
              <a:rPr lang="en-US" smtClean="0"/>
              <a:t>Derived-Sound Believable</a:t>
            </a:r>
          </a:p>
          <a:p>
            <a:r>
              <a:rPr lang="en-US" smtClean="0"/>
              <a:t>Terminal- Be Believable</a:t>
            </a:r>
          </a:p>
        </p:txBody>
      </p:sp>
    </p:spTree>
    <p:extLst>
      <p:ext uri="{BB962C8B-B14F-4D97-AF65-F5344CB8AC3E}">
        <p14:creationId xmlns:p14="http://schemas.microsoft.com/office/powerpoint/2010/main" val="124303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Pathos-emotional response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Appealing to emotions</a:t>
            </a:r>
          </a:p>
          <a:p>
            <a:pPr lvl="1" eaLnBrk="1" hangingPunct="1"/>
            <a:r>
              <a:rPr lang="en-US" dirty="0" smtClean="0"/>
              <a:t>Pictures and graphics</a:t>
            </a:r>
          </a:p>
          <a:p>
            <a:pPr lvl="1" eaLnBrk="1" hangingPunct="1"/>
            <a:r>
              <a:rPr lang="en-US" dirty="0" smtClean="0"/>
              <a:t>Emotional Stories</a:t>
            </a:r>
          </a:p>
          <a:p>
            <a:pPr lvl="1" eaLnBrk="1" hangingPunct="1"/>
            <a:r>
              <a:rPr lang="en-US" dirty="0" smtClean="0"/>
              <a:t>Propaganda Devices</a:t>
            </a:r>
          </a:p>
          <a:p>
            <a:pPr lvl="1" eaLnBrk="1" hangingPunct="1"/>
            <a:r>
              <a:rPr lang="en-US" dirty="0" smtClean="0"/>
              <a:t>Addressing Maslow’s Hierarchy of Needs</a:t>
            </a:r>
          </a:p>
          <a:p>
            <a:pPr lvl="1" eaLnBrk="1" hangingPunct="1"/>
            <a:r>
              <a:rPr lang="en-US" dirty="0" smtClean="0"/>
              <a:t>Analyzing audience</a:t>
            </a:r>
          </a:p>
        </p:txBody>
      </p:sp>
    </p:spTree>
    <p:extLst>
      <p:ext uri="{BB962C8B-B14F-4D97-AF65-F5344CB8AC3E}">
        <p14:creationId xmlns:p14="http://schemas.microsoft.com/office/powerpoint/2010/main" val="361435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Logos- reasoning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5438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The process of drawing logical conclusions and formulating arguments from evidence</a:t>
            </a:r>
          </a:p>
          <a:p>
            <a:pPr lvl="1"/>
            <a:r>
              <a:rPr lang="en-US" dirty="0" smtClean="0"/>
              <a:t>Associated with mathematical reasoning</a:t>
            </a:r>
          </a:p>
          <a:p>
            <a:pPr lvl="1"/>
            <a:r>
              <a:rPr lang="en-US" dirty="0" smtClean="0"/>
              <a:t>Socially accepted truths</a:t>
            </a:r>
          </a:p>
          <a:p>
            <a:pPr lvl="1"/>
            <a:r>
              <a:rPr lang="en-US" dirty="0" smtClean="0"/>
              <a:t>Evidence</a:t>
            </a:r>
          </a:p>
          <a:p>
            <a:pPr lvl="1"/>
            <a:r>
              <a:rPr lang="en-US" dirty="0" smtClean="0"/>
              <a:t>Observable data.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287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Logos- Logical Reasoning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types of reasoning</a:t>
            </a:r>
          </a:p>
          <a:p>
            <a:pPr eaLnBrk="1" hangingPunct="1"/>
            <a:r>
              <a:rPr lang="en-US" dirty="0" smtClean="0"/>
              <a:t>Inductive Reasoning</a:t>
            </a:r>
          </a:p>
          <a:p>
            <a:pPr lvl="1" eaLnBrk="1" hangingPunct="1"/>
            <a:r>
              <a:rPr lang="en-US" dirty="0" smtClean="0"/>
              <a:t>Starts with specific facts or arguments and then leads to a conclusion.</a:t>
            </a:r>
          </a:p>
          <a:p>
            <a:pPr eaLnBrk="1" hangingPunct="1"/>
            <a:r>
              <a:rPr lang="en-US" dirty="0" smtClean="0"/>
              <a:t>Deductive Reasoning</a:t>
            </a:r>
          </a:p>
          <a:p>
            <a:pPr lvl="1" eaLnBrk="1" hangingPunct="1"/>
            <a:r>
              <a:rPr lang="en-US" dirty="0" smtClean="0"/>
              <a:t>Starts with an argument or main premise then produces specific evidence to support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43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Cream Debate</a:t>
            </a:r>
            <a:endParaRPr lang="en-US" dirty="0"/>
          </a:p>
        </p:txBody>
      </p:sp>
      <p:pic>
        <p:nvPicPr>
          <p:cNvPr id="6" name="Ice Cream Debate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136775" y="156210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29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your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Rapport</a:t>
            </a:r>
          </a:p>
          <a:p>
            <a:r>
              <a:rPr lang="en-US" dirty="0" smtClean="0"/>
              <a:t>Tell a good and effective “story”</a:t>
            </a:r>
          </a:p>
          <a:p>
            <a:r>
              <a:rPr lang="en-US" dirty="0" smtClean="0"/>
              <a:t>Understand how to make connections</a:t>
            </a:r>
          </a:p>
          <a:p>
            <a:r>
              <a:rPr lang="en-US" dirty="0" smtClean="0"/>
              <a:t>Strike a balance between effective argumentation and story telling.</a:t>
            </a:r>
          </a:p>
          <a:p>
            <a:r>
              <a:rPr lang="en-US" dirty="0" smtClean="0"/>
              <a:t>Don’t burden the judge with jargon and technicalities.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6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Argument Clinic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19812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2" action="ppaction://hlinkfile"/>
              </a:rPr>
              <a:t>No it isn’t…Yes it is…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Ethos, Pathos, Logos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Ethos and Pathos are just as important as logos.</a:t>
            </a:r>
          </a:p>
          <a:p>
            <a:r>
              <a:rPr lang="en-US" dirty="0" smtClean="0"/>
              <a:t>Your case, arguments, evidence and reasoning are logos.</a:t>
            </a:r>
          </a:p>
          <a:p>
            <a:r>
              <a:rPr lang="en-US" dirty="0" smtClean="0"/>
              <a:t>Your professional dress, confidence, poise, courtesy and ethics build your ethos/credibility.</a:t>
            </a:r>
          </a:p>
          <a:p>
            <a:r>
              <a:rPr lang="en-US" dirty="0" smtClean="0"/>
              <a:t>The way you build connections with your audience on an emotional </a:t>
            </a:r>
            <a:r>
              <a:rPr lang="en-US" smtClean="0"/>
              <a:t>level is your pathos.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028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53536"/>
            <a:ext cx="7315200" cy="1143000"/>
          </a:xfrm>
        </p:spPr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Reasoning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Toulmin Model</a:t>
            </a:r>
          </a:p>
          <a:p>
            <a:pPr eaLnBrk="1" hangingPunct="1"/>
            <a:r>
              <a:rPr lang="en-US" dirty="0" smtClean="0"/>
              <a:t>Claim</a:t>
            </a:r>
          </a:p>
          <a:p>
            <a:pPr eaLnBrk="1" hangingPunct="1"/>
            <a:r>
              <a:rPr lang="en-US" dirty="0" smtClean="0"/>
              <a:t>Data</a:t>
            </a:r>
          </a:p>
          <a:p>
            <a:pPr eaLnBrk="1" hangingPunct="1"/>
            <a:r>
              <a:rPr lang="en-US" dirty="0" smtClean="0"/>
              <a:t>Warrant</a:t>
            </a:r>
          </a:p>
        </p:txBody>
      </p:sp>
    </p:spTree>
    <p:extLst>
      <p:ext uri="{BB962C8B-B14F-4D97-AF65-F5344CB8AC3E}">
        <p14:creationId xmlns:p14="http://schemas.microsoft.com/office/powerpoint/2010/main" val="97905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Toulmin Model of Argumentation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Claim: The conclusion of the argument or the statement the speaker wishes the audience to believe.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Data: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foundation or basis for the claim, the support. The evidence.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Warrant: The reasoning that authorizes the inferential leap from the grounds to the claim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dirty="0" smtClean="0"/>
              <a:t>Citation: Giving credit to the source of quoted material. ALWAYS presented in this format –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Authors name, Date of publication, Title of Publication.</a:t>
            </a:r>
            <a:endParaRPr lang="en-US" sz="2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7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53536"/>
            <a:ext cx="7467600" cy="1143000"/>
          </a:xfrm>
        </p:spPr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Reasoning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524000"/>
            <a:ext cx="7315200" cy="441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u="sng" dirty="0" smtClean="0"/>
              <a:t>Claim</a:t>
            </a:r>
          </a:p>
          <a:p>
            <a:pPr eaLnBrk="1" hangingPunct="1"/>
            <a:r>
              <a:rPr lang="en-US" sz="4000" dirty="0" smtClean="0"/>
              <a:t>What you are trying to prove; thesis statement</a:t>
            </a:r>
          </a:p>
          <a:p>
            <a:pPr lvl="4"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609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4648200" cy="1143000"/>
          </a:xfrm>
        </p:spPr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Reasoning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696200" cy="5029200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sz="3600" u="sng" dirty="0" smtClean="0"/>
              <a:t>Data</a:t>
            </a:r>
            <a:endParaRPr lang="en-US" sz="3600" u="sng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sz="3600" dirty="0"/>
              <a:t>Materials used to convince an audience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sz="3600" dirty="0"/>
              <a:t>Evidence</a:t>
            </a:r>
          </a:p>
          <a:p>
            <a:pPr marL="1005840" lvl="3" indent="-18288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Char char=""/>
              <a:defRPr/>
            </a:pPr>
            <a:r>
              <a:rPr lang="en-US" sz="2400" dirty="0"/>
              <a:t>Facts</a:t>
            </a:r>
          </a:p>
          <a:p>
            <a:pPr marL="1005840" lvl="3" indent="-18288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Char char=""/>
              <a:defRPr/>
            </a:pPr>
            <a:r>
              <a:rPr lang="en-US" sz="2400" dirty="0"/>
              <a:t>Statistics</a:t>
            </a:r>
          </a:p>
          <a:p>
            <a:pPr marL="1005840" lvl="3" indent="-18288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Char char=""/>
              <a:defRPr/>
            </a:pPr>
            <a:r>
              <a:rPr lang="en-US" sz="2400" dirty="0"/>
              <a:t>Testimony from experts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sz="3600" dirty="0"/>
              <a:t>Motivational appeals</a:t>
            </a:r>
          </a:p>
          <a:p>
            <a:pPr marL="1005840" lvl="3" indent="-18288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sz="2400" dirty="0"/>
              <a:t>Appeals to the values or attitudes of the audience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0973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4495800" cy="1143000"/>
          </a:xfrm>
        </p:spPr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Reasoning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6858000" cy="4038600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u="sng" dirty="0" smtClean="0"/>
              <a:t>Warrant</a:t>
            </a: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dirty="0"/>
              <a:t>Inference, assumption, belief, or principle that connects support to claim.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dirty="0"/>
              <a:t>Many times the warrant is implied rather than expressed directly</a:t>
            </a:r>
            <a:r>
              <a:rPr lang="en-US" dirty="0" smtClean="0"/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dirty="0" smtClean="0">
                <a:hlinkClick r:id="rId2" action="ppaction://hlinkpres?slideindex=1&amp;slidetitle="/>
              </a:rPr>
              <a:t>Take a closer look at Toulmin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81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Claim: School uniforms should be required.</a:t>
            </a:r>
          </a:p>
          <a:p>
            <a:r>
              <a:rPr lang="en-US" dirty="0" smtClean="0"/>
              <a:t>Data with Source: According to Wendell Anderson 2002 school uniforms decrease violence by 23% in urban schools.</a:t>
            </a:r>
          </a:p>
          <a:p>
            <a:r>
              <a:rPr lang="en-US" dirty="0" smtClean="0"/>
              <a:t>Warrant: A school should be a safe place. Anything a school can do to decrease violence would increase safety. We should strive to promote safe schools.</a:t>
            </a:r>
          </a:p>
          <a:p>
            <a:pPr fontAlgn="base"/>
            <a:r>
              <a:rPr lang="en-US" sz="2200" dirty="0" smtClean="0"/>
              <a:t>Source: </a:t>
            </a:r>
            <a:r>
              <a:rPr lang="en-US" sz="2200" dirty="0"/>
              <a:t> </a:t>
            </a:r>
            <a:r>
              <a:rPr lang="en-US" sz="2200" dirty="0" smtClean="0"/>
              <a:t>Anderson,</a:t>
            </a:r>
            <a:r>
              <a:rPr lang="en-US" sz="2200" dirty="0"/>
              <a:t> </a:t>
            </a:r>
            <a:r>
              <a:rPr lang="en-US" sz="2200" dirty="0" smtClean="0"/>
              <a:t>Wendell.</a:t>
            </a:r>
            <a:r>
              <a:rPr lang="en-US" sz="2200" dirty="0"/>
              <a:t> </a:t>
            </a:r>
            <a:r>
              <a:rPr lang="en-US" sz="2200" i="1" dirty="0"/>
              <a:t>School Dress Codes and Uniform Policies.</a:t>
            </a:r>
            <a:r>
              <a:rPr lang="en-US" sz="2200" dirty="0"/>
              <a:t> Policy Report</a:t>
            </a:r>
            <a:r>
              <a:rPr lang="en-US" sz="2200" dirty="0" smtClean="0"/>
              <a:t>. Washington</a:t>
            </a:r>
            <a:r>
              <a:rPr lang="en-US" sz="2200" dirty="0"/>
              <a:t>, D.C.: Office of Educational Research and Improvement, 2002. ERIC document ED 471 528.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865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your claim!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Resolved: That, on balance, the No Child Left Behind Act of 2001 has improved academic achievement in the United States. </a:t>
            </a:r>
          </a:p>
          <a:p>
            <a:r>
              <a:rPr lang="en-US" dirty="0" smtClean="0"/>
              <a:t>Choose to support or oppose this resolution</a:t>
            </a:r>
          </a:p>
          <a:p>
            <a:r>
              <a:rPr lang="en-US" dirty="0" smtClean="0"/>
              <a:t>On a sheet of paper make a list of claims to advocate your position.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Resolved: That, on balance, social networking Web sites have a positive impact on the United States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Social Networking promotes technology integration.</a:t>
            </a:r>
          </a:p>
          <a:p>
            <a:pPr lvl="1"/>
            <a:r>
              <a:rPr lang="en-US" dirty="0" smtClean="0"/>
              <a:t>Social Networking improves communication</a:t>
            </a:r>
          </a:p>
          <a:p>
            <a:pPr lvl="1"/>
            <a:r>
              <a:rPr lang="en-US" dirty="0" smtClean="0"/>
              <a:t>Social networking creates and supports a global community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an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An argument is just one claim in support of a proposition or resolution.</a:t>
            </a:r>
          </a:p>
          <a:p>
            <a:r>
              <a:rPr lang="en-US" dirty="0" smtClean="0"/>
              <a:t>It must also include reasoning and examples.</a:t>
            </a:r>
          </a:p>
          <a:p>
            <a:r>
              <a:rPr lang="en-US" dirty="0" smtClean="0"/>
              <a:t>You must know what your opponent is saying to make an effective argument.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formal argument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disagreement</a:t>
            </a:r>
          </a:p>
          <a:p>
            <a:r>
              <a:rPr lang="en-US" dirty="0" smtClean="0"/>
              <a:t>Just a contradiction</a:t>
            </a:r>
          </a:p>
          <a:p>
            <a:r>
              <a:rPr lang="en-US" dirty="0" smtClean="0"/>
              <a:t>The automatic gain-saying of whatever your opponent says.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Credible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4419600"/>
          </a:xfrm>
        </p:spPr>
        <p:txBody>
          <a:bodyPr/>
          <a:lstStyle/>
          <a:p>
            <a:r>
              <a:rPr lang="en-US" sz="2800" dirty="0" smtClean="0"/>
              <a:t>Find accurate and up to date information</a:t>
            </a:r>
          </a:p>
          <a:p>
            <a:r>
              <a:rPr lang="en-US" sz="2800" dirty="0" smtClean="0"/>
              <a:t>Establish credibility</a:t>
            </a:r>
          </a:p>
          <a:p>
            <a:r>
              <a:rPr lang="en-US" sz="2800" u="sng" dirty="0" smtClean="0"/>
              <a:t>Credibility-</a:t>
            </a:r>
            <a:r>
              <a:rPr lang="en-US" sz="2800" dirty="0" smtClean="0"/>
              <a:t> The quality of being believable.</a:t>
            </a:r>
          </a:p>
          <a:p>
            <a:r>
              <a:rPr lang="en-US" sz="2800" dirty="0" smtClean="0"/>
              <a:t>Never Lie, plagiarize, or make up sources.</a:t>
            </a:r>
          </a:p>
          <a:p>
            <a:r>
              <a:rPr lang="en-US" sz="2800" u="sng" dirty="0" smtClean="0"/>
              <a:t>Plagiarism-</a:t>
            </a:r>
            <a:r>
              <a:rPr lang="en-US" sz="2800" dirty="0" smtClean="0"/>
              <a:t> using someone else’s words as if they were your own.</a:t>
            </a:r>
          </a:p>
          <a:p>
            <a:r>
              <a:rPr lang="en-US" sz="2800" dirty="0" smtClean="0"/>
              <a:t>Source Cite EVERYTHING!</a:t>
            </a:r>
          </a:p>
          <a:p>
            <a:r>
              <a:rPr lang="en-US" sz="2800" u="sng" dirty="0" smtClean="0"/>
              <a:t>Citation-</a:t>
            </a:r>
            <a:r>
              <a:rPr lang="en-US" sz="2800" dirty="0" smtClean="0"/>
              <a:t> giving credit to the source of quoted material.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400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**Tips on doing research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Start with general ideas and move toward more specific.</a:t>
            </a:r>
          </a:p>
          <a:p>
            <a:pPr eaLnBrk="1" hangingPunct="1"/>
            <a:r>
              <a:rPr lang="en-US" sz="2600" dirty="0" smtClean="0"/>
              <a:t>The computer is a machine, it can’t read your mind.</a:t>
            </a:r>
          </a:p>
          <a:p>
            <a:pPr eaLnBrk="1" hangingPunct="1"/>
            <a:r>
              <a:rPr lang="en-US" sz="2600" dirty="0" smtClean="0"/>
              <a:t>Think about the kind of answer you want: quote, story, statistics</a:t>
            </a:r>
          </a:p>
          <a:p>
            <a:pPr eaLnBrk="1" hangingPunct="1"/>
            <a:r>
              <a:rPr lang="en-US" sz="2600" dirty="0" smtClean="0"/>
              <a:t>Remember you don’t have to use every filler word: of, in, the…</a:t>
            </a:r>
          </a:p>
          <a:p>
            <a:pPr eaLnBrk="1" hangingPunct="1"/>
            <a:r>
              <a:rPr lang="en-US" sz="2600" dirty="0" smtClean="0"/>
              <a:t>Investigate your sources, make sure they are reliable. A blog is NOT reliable.</a:t>
            </a:r>
          </a:p>
        </p:txBody>
      </p:sp>
    </p:spTree>
    <p:extLst>
      <p:ext uri="{BB962C8B-B14F-4D97-AF65-F5344CB8AC3E}">
        <p14:creationId xmlns:p14="http://schemas.microsoft.com/office/powerpoint/2010/main" val="235205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Source Citation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dirty="0" smtClean="0"/>
              <a:t>In text citation</a:t>
            </a:r>
          </a:p>
          <a:p>
            <a:pPr marL="742950" lvl="2" indent="-342900" eaLnBrk="1" hangingPunct="1">
              <a:buSzPct val="75000"/>
              <a:defRPr/>
            </a:pPr>
            <a:r>
              <a:rPr lang="en-US" dirty="0" smtClean="0"/>
              <a:t>“according to Aristotle…” “In an article from Time Magazine…”</a:t>
            </a:r>
          </a:p>
          <a:p>
            <a:pPr eaLnBrk="1" hangingPunct="1">
              <a:defRPr/>
            </a:pPr>
            <a:r>
              <a:rPr lang="en-US" dirty="0" smtClean="0"/>
              <a:t>Works cited</a:t>
            </a:r>
          </a:p>
          <a:p>
            <a:pPr lvl="1" eaLnBrk="1" hangingPunct="1">
              <a:defRPr/>
            </a:pPr>
            <a:r>
              <a:rPr lang="en-US" dirty="0" smtClean="0"/>
              <a:t>You must include Authors name, Publication date, and the Title of the magazine, book, newspaper or article.</a:t>
            </a:r>
          </a:p>
          <a:p>
            <a:pPr lvl="1" eaLnBrk="1" hangingPunct="1"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A website alone is NOT a citation.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49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true, it’s right, it does.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debate we make many different types of claims</a:t>
            </a:r>
          </a:p>
          <a:p>
            <a:r>
              <a:rPr lang="en-US" dirty="0" smtClean="0"/>
              <a:t>Propositions of Fact</a:t>
            </a:r>
          </a:p>
          <a:p>
            <a:pPr lvl="1"/>
            <a:r>
              <a:rPr lang="en-US" dirty="0" smtClean="0"/>
              <a:t>asserting the existence, occurrence or relationship of something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Also used to define things.</a:t>
            </a:r>
            <a:endParaRPr lang="en-US" dirty="0" smtClean="0"/>
          </a:p>
          <a:p>
            <a:r>
              <a:rPr lang="en-US" dirty="0" smtClean="0"/>
              <a:t>Propositions of Value</a:t>
            </a:r>
          </a:p>
          <a:p>
            <a:pPr lvl="1"/>
            <a:r>
              <a:rPr lang="en-US" dirty="0" smtClean="0"/>
              <a:t>asserting the rightness, wrongness, goodness or badness, or usefulness of something that exists or occurs.</a:t>
            </a:r>
          </a:p>
          <a:p>
            <a:r>
              <a:rPr lang="en-US" dirty="0" smtClean="0"/>
              <a:t>Propositions of Policy</a:t>
            </a:r>
          </a:p>
          <a:p>
            <a:pPr lvl="1"/>
            <a:r>
              <a:rPr lang="en-US" dirty="0" smtClean="0"/>
              <a:t>Calling for or opposing specific courses of action.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are 3 styles of </a:t>
            </a:r>
            <a:br>
              <a:rPr lang="en-US" dirty="0" smtClean="0"/>
            </a:br>
            <a:r>
              <a:rPr lang="en-US" dirty="0" smtClean="0"/>
              <a:t>Competitive </a:t>
            </a:r>
            <a:r>
              <a:rPr lang="en-US" dirty="0"/>
              <a:t>D</a:t>
            </a:r>
            <a:r>
              <a:rPr lang="en-US" dirty="0" smtClean="0"/>
              <a:t>ebate.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</a:t>
            </a:r>
          </a:p>
          <a:p>
            <a:r>
              <a:rPr lang="en-US" dirty="0" smtClean="0"/>
              <a:t>Lincoln-Douglas</a:t>
            </a:r>
          </a:p>
          <a:p>
            <a:r>
              <a:rPr lang="en-US" dirty="0" smtClean="0"/>
              <a:t>Public Forum</a:t>
            </a:r>
          </a:p>
          <a:p>
            <a:endParaRPr lang="en-US" dirty="0"/>
          </a:p>
          <a:p>
            <a:r>
              <a:rPr lang="en-US" dirty="0" smtClean="0"/>
              <a:t>Each has it’s own unique set of rules and standards but they are all based in a foundation of formal argumentation.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53536"/>
            <a:ext cx="72390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Resolution: The Subject of the Argument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single statement capturing the substance of the controversy.</a:t>
            </a:r>
          </a:p>
          <a:p>
            <a:pPr eaLnBrk="1" hangingPunct="1"/>
            <a:r>
              <a:rPr lang="en-US" dirty="0" smtClean="0"/>
              <a:t>Should be recognized by all participants in a dispute</a:t>
            </a:r>
          </a:p>
          <a:p>
            <a:pPr eaLnBrk="1" hangingPunct="1"/>
            <a:r>
              <a:rPr lang="en-US" dirty="0" smtClean="0"/>
              <a:t>the presence of an unclear resolution or multiple resolutions indicate unclear argument and predicts trouble.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53536"/>
            <a:ext cx="7391400" cy="1143000"/>
          </a:xfrm>
        </p:spPr>
        <p:txBody>
          <a:bodyPr>
            <a:no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Types of Resolutions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524000"/>
            <a:ext cx="7086600" cy="45720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Char char=""/>
            </a:pPr>
            <a:r>
              <a:rPr lang="en-US" dirty="0" smtClean="0"/>
              <a:t>Resolution of Fact</a:t>
            </a:r>
          </a:p>
          <a:p>
            <a:pPr lvl="1" eaLnBrk="1" hangingPunct="1"/>
            <a:r>
              <a:rPr lang="en-US" dirty="0" smtClean="0"/>
              <a:t>involve description</a:t>
            </a:r>
          </a:p>
          <a:p>
            <a:pPr lvl="1" eaLnBrk="1" hangingPunct="1"/>
            <a:r>
              <a:rPr lang="en-US" dirty="0" smtClean="0"/>
              <a:t>concern that which, theoretically, can be described and verified independently.</a:t>
            </a:r>
          </a:p>
          <a:p>
            <a:pPr lvl="1" eaLnBrk="1" hangingPunct="1"/>
            <a:r>
              <a:rPr lang="en-US" dirty="0" smtClean="0"/>
              <a:t>May relate to the past, present, or future.</a:t>
            </a:r>
          </a:p>
          <a:p>
            <a:pPr eaLnBrk="1" hangingPunct="1">
              <a:buFont typeface="Wingdings 2" pitchFamily="18" charset="2"/>
              <a:buChar char=""/>
            </a:pPr>
            <a:r>
              <a:rPr lang="en-US" dirty="0" smtClean="0"/>
              <a:t>Resolved: </a:t>
            </a:r>
            <a:r>
              <a:rPr lang="en-US" dirty="0" smtClean="0"/>
              <a:t>Aliens exist.</a:t>
            </a:r>
            <a:endParaRPr 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53536"/>
            <a:ext cx="7391400" cy="1143000"/>
          </a:xfrm>
        </p:spPr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Types of Resolutions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524000"/>
            <a:ext cx="71628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Resolutions of Definition	</a:t>
            </a:r>
          </a:p>
          <a:p>
            <a:pPr lvl="1" eaLnBrk="1" hangingPunct="1"/>
            <a:r>
              <a:rPr lang="en-US" dirty="0" smtClean="0"/>
              <a:t>involve interpretation</a:t>
            </a:r>
          </a:p>
          <a:p>
            <a:pPr lvl="1" eaLnBrk="1" hangingPunct="1"/>
            <a:r>
              <a:rPr lang="en-US" dirty="0" smtClean="0"/>
              <a:t>categorize concepts</a:t>
            </a:r>
          </a:p>
          <a:p>
            <a:pPr lvl="1" eaLnBrk="1" hangingPunct="1"/>
            <a:r>
              <a:rPr lang="en-US" dirty="0" smtClean="0"/>
              <a:t>interpretation is very important because definitions are not neutral</a:t>
            </a:r>
          </a:p>
          <a:p>
            <a:pPr eaLnBrk="1" hangingPunct="1"/>
            <a:r>
              <a:rPr lang="en-US" dirty="0" smtClean="0"/>
              <a:t>Resolved: Abortion is murder.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53536"/>
            <a:ext cx="7391400" cy="1143000"/>
          </a:xfrm>
        </p:spPr>
        <p:txBody>
          <a:bodyPr>
            <a:no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Types of Resolutions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524000"/>
            <a:ext cx="7086600" cy="4495800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"/>
              <a:defRPr/>
            </a:pPr>
            <a:r>
              <a:rPr lang="en-US" dirty="0"/>
              <a:t>Resolutions of Value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/>
              <a:t>involve judgment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dirty="0"/>
              <a:t>appraisal or evaluation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dirty="0"/>
              <a:t>evaluation can be absolute or comparative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dirty="0"/>
              <a:t>can involve instrumental or terminal values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"/>
              <a:defRPr/>
            </a:pPr>
            <a:r>
              <a:rPr lang="en-US" dirty="0"/>
              <a:t>Resolved: When in conflict, academic freedom in U.S. high schools ought to be valued above community standards.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162800" cy="1143000"/>
          </a:xfrm>
        </p:spPr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Types of Resolutions</a:t>
            </a: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524000"/>
            <a:ext cx="7086600" cy="5029200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Resolutions of Policy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/>
              <a:t>involve action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/>
              <a:t>assertions about what should be done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/>
              <a:t>characteristic of deliberative bodies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dirty="0"/>
              <a:t>I.e. Congress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Resolved: That the United States Federal Government should establish an ocean policy substantially increasing protection of marine natural resources.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Argument can be…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contrary position</a:t>
            </a:r>
          </a:p>
          <a:p>
            <a:r>
              <a:rPr lang="en-US" dirty="0" smtClean="0"/>
              <a:t>Supporting a different point of view</a:t>
            </a:r>
          </a:p>
          <a:p>
            <a:r>
              <a:rPr lang="en-US" dirty="0" smtClean="0"/>
              <a:t>Emotional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</a:t>
            </a:r>
          </a:p>
          <a:p>
            <a:r>
              <a:rPr lang="en-US" dirty="0" smtClean="0"/>
              <a:t>Lincoln-Douglas</a:t>
            </a:r>
          </a:p>
          <a:p>
            <a:r>
              <a:rPr lang="en-US" dirty="0" smtClean="0"/>
              <a:t>Public Forum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 and </a:t>
            </a:r>
            <a:r>
              <a:rPr lang="en-US" dirty="0" err="1" smtClean="0"/>
              <a:t>regs</a:t>
            </a:r>
            <a:endParaRPr lang="en-US" dirty="0" smtClean="0"/>
          </a:p>
          <a:p>
            <a:r>
              <a:rPr lang="en-US" dirty="0" smtClean="0"/>
              <a:t>Time limits</a:t>
            </a:r>
          </a:p>
          <a:p>
            <a:r>
              <a:rPr lang="en-US" dirty="0" smtClean="0"/>
              <a:t>Idaho Debate code</a:t>
            </a:r>
          </a:p>
          <a:p>
            <a:r>
              <a:rPr lang="en-US" dirty="0" smtClean="0"/>
              <a:t>Tournament expectations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key terms</a:t>
            </a:r>
          </a:p>
          <a:p>
            <a:r>
              <a:rPr lang="en-US" dirty="0" smtClean="0"/>
              <a:t>Define terms</a:t>
            </a:r>
          </a:p>
          <a:p>
            <a:r>
              <a:rPr lang="en-US" dirty="0" smtClean="0"/>
              <a:t>Brainstorm</a:t>
            </a:r>
          </a:p>
          <a:p>
            <a:r>
              <a:rPr lang="en-US" dirty="0" smtClean="0"/>
              <a:t>Analyze</a:t>
            </a:r>
          </a:p>
          <a:p>
            <a:endParaRPr lang="en-US" dirty="0" smtClean="0"/>
          </a:p>
          <a:p>
            <a:r>
              <a:rPr lang="en-US" dirty="0" smtClean="0"/>
              <a:t>Resolved: That the United States should intervene in another nation's struggle for democracy.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9248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Analyzing a resolution</a:t>
            </a:r>
            <a:endParaRPr lang="en-US" sz="4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70866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Definition</a:t>
            </a:r>
          </a:p>
          <a:p>
            <a:pPr eaLnBrk="1" hangingPunct="1"/>
            <a:r>
              <a:rPr lang="en-US" dirty="0" smtClean="0"/>
              <a:t>Both parties must be discussing the same issue</a:t>
            </a:r>
          </a:p>
          <a:p>
            <a:pPr lvl="2" eaLnBrk="1" hangingPunct="1"/>
            <a:r>
              <a:rPr lang="en-US" dirty="0" smtClean="0"/>
              <a:t>If the topic is justice, is it individual justice or community justice?</a:t>
            </a:r>
          </a:p>
          <a:p>
            <a:pPr lvl="2" eaLnBrk="1" hangingPunct="1"/>
            <a:r>
              <a:rPr lang="en-US" dirty="0" smtClean="0"/>
              <a:t>When discussing the Social Contract, is it Hobbes’, </a:t>
            </a:r>
            <a:r>
              <a:rPr lang="en-US" dirty="0" err="1" smtClean="0"/>
              <a:t>Rawl’s</a:t>
            </a:r>
            <a:r>
              <a:rPr lang="en-US" dirty="0" smtClean="0"/>
              <a:t>, Rousseau’s, or Locke’s?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53536"/>
            <a:ext cx="7315200" cy="1143000"/>
          </a:xfrm>
        </p:spPr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6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Issues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7467600" cy="3886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Understanding Definitions</a:t>
            </a:r>
          </a:p>
          <a:p>
            <a:pPr eaLnBrk="1" hangingPunct="1"/>
            <a:r>
              <a:rPr lang="en-US" dirty="0" smtClean="0"/>
              <a:t>Is the interpretation relevant?</a:t>
            </a:r>
          </a:p>
          <a:p>
            <a:pPr eaLnBrk="1" hangingPunct="1"/>
            <a:r>
              <a:rPr lang="en-US" dirty="0" smtClean="0"/>
              <a:t>Is the interpretation fair?</a:t>
            </a:r>
          </a:p>
          <a:p>
            <a:pPr eaLnBrk="1" hangingPunct="1"/>
            <a:r>
              <a:rPr lang="en-US" dirty="0" smtClean="0"/>
              <a:t>How should we choose among competing interpretations?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3733800" cy="1143000"/>
          </a:xfrm>
        </p:spPr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Issues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76400"/>
            <a:ext cx="7086600" cy="3733800"/>
          </a:xfrm>
        </p:spPr>
        <p:txBody>
          <a:bodyPr/>
          <a:lstStyle/>
          <a:p>
            <a:pPr eaLnBrk="1" hangingPunct="1"/>
            <a:r>
              <a:rPr lang="en-US" dirty="0" smtClean="0"/>
              <a:t>Each type of resolution implies certain issues that must be addressed.</a:t>
            </a:r>
          </a:p>
          <a:p>
            <a:pPr eaLnBrk="1" hangingPunct="1"/>
            <a:r>
              <a:rPr lang="en-US" i="1" dirty="0" smtClean="0"/>
              <a:t>Issues in debate are questions that are inherent in a controversy and vital to the success of the resolution.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53536"/>
            <a:ext cx="7467600" cy="1143000"/>
          </a:xfrm>
        </p:spPr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Issues</a:t>
            </a:r>
            <a:endParaRPr lang="en-US"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524000"/>
            <a:ext cx="71628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Resolution</a:t>
            </a:r>
            <a:r>
              <a:rPr lang="en-US" dirty="0" smtClean="0"/>
              <a:t> of Fact</a:t>
            </a:r>
          </a:p>
          <a:p>
            <a:pPr eaLnBrk="1" hangingPunct="1"/>
            <a:r>
              <a:rPr lang="en-US" dirty="0" smtClean="0"/>
              <a:t>What is the criterion for discovering the truth?</a:t>
            </a:r>
          </a:p>
          <a:p>
            <a:pPr lvl="2" eaLnBrk="1" hangingPunct="1"/>
            <a:r>
              <a:rPr lang="en-US" dirty="0" smtClean="0"/>
              <a:t>Criterion: a standard by which to determine the correctness of a judgment or decision.</a:t>
            </a:r>
          </a:p>
          <a:p>
            <a:pPr eaLnBrk="1" hangingPunct="1"/>
            <a:r>
              <a:rPr lang="en-US" dirty="0" smtClean="0"/>
              <a:t>Has the criterion been satisfied?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53536"/>
            <a:ext cx="7391400" cy="1143000"/>
          </a:xfrm>
        </p:spPr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Issues</a:t>
            </a:r>
            <a:endParaRPr lang="en-US" sz="8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Resolutions of value</a:t>
            </a:r>
          </a:p>
          <a:p>
            <a:pPr eaLnBrk="1" hangingPunct="1"/>
            <a:r>
              <a:rPr lang="en-US" dirty="0" smtClean="0"/>
              <a:t>Is the value truly good or bad as alleged?</a:t>
            </a:r>
          </a:p>
          <a:p>
            <a:pPr eaLnBrk="1" hangingPunct="1"/>
            <a:r>
              <a:rPr lang="en-US" dirty="0" smtClean="0"/>
              <a:t>Which among competing values should be preferred?</a:t>
            </a:r>
          </a:p>
          <a:p>
            <a:pPr eaLnBrk="1" hangingPunct="1"/>
            <a:r>
              <a:rPr lang="en-US" dirty="0" smtClean="0"/>
              <a:t>Has the value been properly applied to the specific situation?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53536"/>
            <a:ext cx="7391400" cy="1143000"/>
          </a:xfrm>
        </p:spPr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Issues</a:t>
            </a:r>
            <a:r>
              <a:rPr lang="en-US" sz="6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Resolutions of Policy</a:t>
            </a:r>
          </a:p>
          <a:p>
            <a:pPr eaLnBrk="1" hangingPunct="1"/>
            <a:r>
              <a:rPr lang="en-US" dirty="0" smtClean="0"/>
              <a:t>Is there a problem?</a:t>
            </a:r>
          </a:p>
          <a:p>
            <a:pPr eaLnBrk="1" hangingPunct="1"/>
            <a:r>
              <a:rPr lang="en-US" dirty="0" smtClean="0"/>
              <a:t>Where is the credit or blame due?</a:t>
            </a:r>
          </a:p>
          <a:p>
            <a:pPr eaLnBrk="1" hangingPunct="1"/>
            <a:r>
              <a:rPr lang="en-US" dirty="0" smtClean="0"/>
              <a:t>Will the proposal solve the problem?</a:t>
            </a:r>
          </a:p>
          <a:p>
            <a:pPr eaLnBrk="1" hangingPunct="1"/>
            <a:r>
              <a:rPr lang="en-US" dirty="0" smtClean="0"/>
              <a:t>On balance, will the proposal be better?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 AKA Burdens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Presumption</a:t>
            </a:r>
          </a:p>
          <a:p>
            <a:r>
              <a:rPr lang="en-US" dirty="0" smtClean="0"/>
              <a:t>Burden of Proof</a:t>
            </a:r>
          </a:p>
          <a:p>
            <a:r>
              <a:rPr lang="en-US" dirty="0" smtClean="0"/>
              <a:t>Burden of Rejoinder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it come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Socrates and his method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Dialectic-</a:t>
            </a:r>
            <a:r>
              <a:rPr lang="en-US" dirty="0" smtClean="0"/>
              <a:t> discovering and testing knowledge through questions and answers.</a:t>
            </a:r>
          </a:p>
          <a:p>
            <a:r>
              <a:rPr lang="en-US" dirty="0" smtClean="0"/>
              <a:t>Aristotle observed persuasion.</a:t>
            </a:r>
          </a:p>
          <a:p>
            <a:r>
              <a:rPr lang="en-US" dirty="0" smtClean="0"/>
              <a:t>Believed that diction, and speaking directly too, were also needed.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53536"/>
            <a:ext cx="7467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Burdens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Presumption</a:t>
            </a:r>
          </a:p>
          <a:p>
            <a:pPr eaLnBrk="1" hangingPunct="1"/>
            <a:r>
              <a:rPr lang="en-US" dirty="0" smtClean="0"/>
              <a:t>determines who must initiate the dispute</a:t>
            </a:r>
          </a:p>
          <a:p>
            <a:pPr lvl="2" eaLnBrk="1" hangingPunct="1"/>
            <a:r>
              <a:rPr lang="en-US" dirty="0" smtClean="0"/>
              <a:t>those who wish to see a change</a:t>
            </a:r>
          </a:p>
          <a:p>
            <a:r>
              <a:rPr lang="en-US" dirty="0" smtClean="0"/>
              <a:t>Presumption lies with the status quo</a:t>
            </a:r>
          </a:p>
          <a:p>
            <a:r>
              <a:rPr lang="en-US" u="sng" dirty="0" smtClean="0"/>
              <a:t>Status Quo</a:t>
            </a:r>
            <a:r>
              <a:rPr lang="en-US" dirty="0" smtClean="0"/>
              <a:t>: existing state of affairs at a given time</a:t>
            </a:r>
          </a:p>
          <a:p>
            <a:pPr eaLnBrk="1" hangingPunct="1"/>
            <a:r>
              <a:rPr lang="en-US" dirty="0" smtClean="0"/>
              <a:t>establishes the minimum threshold of proof that is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53536"/>
            <a:ext cx="7467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Keeping the Argument Going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2390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Presumption</a:t>
            </a:r>
          </a:p>
          <a:p>
            <a:pPr eaLnBrk="1" hangingPunct="1"/>
            <a:r>
              <a:rPr lang="en-US" dirty="0" smtClean="0"/>
              <a:t>Preoccupation of ground.  An accepted idea, concept, or procedure must stand good until some sufficient reason exists to dislodge it.</a:t>
            </a:r>
          </a:p>
          <a:p>
            <a:pPr lvl="2" eaLnBrk="1" hangingPunct="1"/>
            <a:r>
              <a:rPr lang="en-US" dirty="0" smtClean="0"/>
              <a:t>Presumed innocent until proven guilty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53536"/>
            <a:ext cx="7543800" cy="1143000"/>
          </a:xfrm>
        </p:spPr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Keeping the Argument Going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Presumption provides the standard for decision</a:t>
            </a:r>
          </a:p>
          <a:p>
            <a:pPr eaLnBrk="1" hangingPunct="1"/>
            <a:r>
              <a:rPr lang="en-US" dirty="0" smtClean="0"/>
              <a:t>Strategic advantage to presumption</a:t>
            </a:r>
          </a:p>
          <a:p>
            <a:pPr eaLnBrk="1" hangingPunct="1"/>
            <a:r>
              <a:rPr lang="en-US" dirty="0" smtClean="0"/>
              <a:t>Advocates of the resolution attempt to seize presumption.</a:t>
            </a:r>
          </a:p>
          <a:p>
            <a:pPr lvl="1" eaLnBrk="1" hangingPunct="1"/>
            <a:r>
              <a:rPr lang="en-US" dirty="0" smtClean="0"/>
              <a:t>Define the situation as a crisis</a:t>
            </a:r>
          </a:p>
          <a:p>
            <a:pPr lvl="1" eaLnBrk="1" hangingPunct="1"/>
            <a:r>
              <a:rPr lang="en-US" dirty="0" smtClean="0"/>
              <a:t>Offer the first proposal</a:t>
            </a:r>
          </a:p>
          <a:p>
            <a:pPr lvl="1" eaLnBrk="1" hangingPunct="1"/>
            <a:r>
              <a:rPr lang="en-US" dirty="0" smtClean="0"/>
              <a:t>Associate their position with a preferred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53536"/>
            <a:ext cx="7467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Keeping the Argument Going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Sometimes presumption is stipulated</a:t>
            </a:r>
          </a:p>
          <a:p>
            <a:pPr lvl="1" eaLnBrk="1" hangingPunct="1"/>
            <a:r>
              <a:rPr lang="en-US" dirty="0" smtClean="0"/>
              <a:t>environmental impact statements</a:t>
            </a:r>
          </a:p>
          <a:p>
            <a:pPr lvl="1" eaLnBrk="1" hangingPunct="1"/>
            <a:r>
              <a:rPr lang="en-US" dirty="0" smtClean="0"/>
              <a:t>rules of law</a:t>
            </a:r>
          </a:p>
          <a:p>
            <a:pPr lvl="1"/>
            <a:r>
              <a:rPr lang="en-US" dirty="0" smtClean="0"/>
              <a:t>Rescission agreements </a:t>
            </a:r>
            <a:r>
              <a:rPr lang="en-US" i="1" dirty="0" smtClean="0"/>
              <a:t>(In legal agreements Rescission is the unwinding of a transaction)</a:t>
            </a:r>
          </a:p>
          <a:p>
            <a:pPr eaLnBrk="1" hangingPunct="1"/>
            <a:r>
              <a:rPr lang="en-US" dirty="0" smtClean="0"/>
              <a:t>Strength of presumption is relative to the consequences of being wrong.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53536"/>
            <a:ext cx="75438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Keeping the Argument Going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73152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Burden of Proof</a:t>
            </a:r>
          </a:p>
          <a:p>
            <a:pPr eaLnBrk="1" hangingPunct="1"/>
            <a:r>
              <a:rPr lang="en-US" dirty="0" smtClean="0"/>
              <a:t>The opposite of presumption</a:t>
            </a:r>
          </a:p>
          <a:p>
            <a:pPr eaLnBrk="1" hangingPunct="1"/>
            <a:r>
              <a:rPr lang="en-US" dirty="0" smtClean="0"/>
              <a:t>The advocates of the </a:t>
            </a:r>
            <a:r>
              <a:rPr lang="en-US" smtClean="0"/>
              <a:t>resolution have </a:t>
            </a:r>
            <a:r>
              <a:rPr lang="en-US" dirty="0" smtClean="0"/>
              <a:t>the ultimate responsibility to support one’s position on the resolution.</a:t>
            </a:r>
          </a:p>
          <a:p>
            <a:pPr eaLnBrk="1" hangingPunct="1"/>
            <a:r>
              <a:rPr lang="en-US" dirty="0" smtClean="0"/>
              <a:t>the advocates of the resolution must cast a sufficient amount of doubt on the on the status quo that those defending the status quo must make an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53536"/>
            <a:ext cx="75438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Keeping the Argument Going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447800"/>
            <a:ext cx="7010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The burden of proof lies with any advocate making a claim.</a:t>
            </a:r>
          </a:p>
          <a:p>
            <a:r>
              <a:rPr lang="en-US" dirty="0" smtClean="0"/>
              <a:t>Advocates must present proof of a needed change.</a:t>
            </a:r>
          </a:p>
          <a:p>
            <a:pPr lvl="2"/>
            <a:r>
              <a:rPr lang="en-US" dirty="0" smtClean="0"/>
              <a:t>prima facie case</a:t>
            </a:r>
          </a:p>
          <a:p>
            <a:pPr lvl="3"/>
            <a:r>
              <a:rPr lang="en-US" dirty="0" smtClean="0"/>
              <a:t>one that on first glance raises significant question about the status quo.</a:t>
            </a:r>
          </a:p>
          <a:p>
            <a:pPr eaLnBrk="1" hangingPunct="1"/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315200" cy="914400"/>
          </a:xfrm>
        </p:spPr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Keeping the Argument Going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95400"/>
            <a:ext cx="8153400" cy="556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Advocates of the resolution attempt to seize presumption.</a:t>
            </a:r>
          </a:p>
          <a:p>
            <a:pPr eaLnBrk="1" hangingPunct="1"/>
            <a:r>
              <a:rPr lang="en-US" sz="2800" dirty="0" smtClean="0"/>
              <a:t>Define the situation as a crisis</a:t>
            </a:r>
          </a:p>
          <a:p>
            <a:pPr lvl="2" eaLnBrk="1" hangingPunct="1"/>
            <a:r>
              <a:rPr lang="en-US" sz="2000" dirty="0" smtClean="0"/>
              <a:t>Our economy is rocketing downward, to avoid another Great Depression, we must approve Bush’s tax plan now.</a:t>
            </a:r>
          </a:p>
          <a:p>
            <a:pPr eaLnBrk="1" hangingPunct="1"/>
            <a:r>
              <a:rPr lang="en-US" sz="2800" dirty="0" smtClean="0"/>
              <a:t>Offer the first proposal</a:t>
            </a:r>
          </a:p>
          <a:p>
            <a:pPr lvl="2" eaLnBrk="1" hangingPunct="1"/>
            <a:r>
              <a:rPr lang="en-US" sz="2000" dirty="0" smtClean="0"/>
              <a:t>The Virginia Plan at the Constitutional Convention</a:t>
            </a:r>
          </a:p>
          <a:p>
            <a:pPr eaLnBrk="1" hangingPunct="1"/>
            <a:r>
              <a:rPr lang="en-US" sz="2800" dirty="0" smtClean="0"/>
              <a:t>Associate their position with a preferred value</a:t>
            </a:r>
          </a:p>
          <a:p>
            <a:pPr lvl="2" eaLnBrk="1" hangingPunct="1"/>
            <a:r>
              <a:rPr lang="en-US" sz="2000" dirty="0" smtClean="0"/>
              <a:t>Thousands of Iraqi children die every year because of US imposed sanctions.  These children are innocent of any wrongdoing; we have a moral obligation to change our policy and save these innocents.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53536"/>
            <a:ext cx="75438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Keeping the Argument Going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524000"/>
            <a:ext cx="7239000" cy="3505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Burden of rejoinder/clash- to keep the discussion going</a:t>
            </a:r>
          </a:p>
          <a:p>
            <a:pPr eaLnBrk="1" hangingPunct="1"/>
            <a:r>
              <a:rPr lang="en-US" dirty="0" smtClean="0"/>
              <a:t>Presents counter arguments</a:t>
            </a:r>
          </a:p>
          <a:p>
            <a:pPr eaLnBrk="1" hangingPunct="1"/>
            <a:r>
              <a:rPr lang="en-US" dirty="0" smtClean="0"/>
              <a:t>Shifts back and forth between arguers </a:t>
            </a:r>
          </a:p>
          <a:p>
            <a:pPr lvl="2" eaLnBrk="1" hangingPunct="1"/>
            <a:r>
              <a:rPr lang="en-US" dirty="0" smtClean="0"/>
              <a:t>keeps argument going</a:t>
            </a:r>
          </a:p>
          <a:p>
            <a:pPr lvl="2" eaLnBrk="1" hangingPunct="1"/>
            <a:r>
              <a:rPr lang="en-US" dirty="0" smtClean="0"/>
              <a:t>prevents simple repetition  of a position without extension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53536"/>
            <a:ext cx="75438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Keeping the Argument Going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447800"/>
            <a:ext cx="7638288" cy="480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Burden of rejoinder</a:t>
            </a:r>
          </a:p>
          <a:p>
            <a:pPr eaLnBrk="1" hangingPunct="1"/>
            <a:r>
              <a:rPr lang="en-US" dirty="0" smtClean="0"/>
              <a:t>Obligation to find faulty reasoning or respond to an argument.</a:t>
            </a:r>
          </a:p>
          <a:p>
            <a:pPr eaLnBrk="1" hangingPunct="1"/>
            <a:r>
              <a:rPr lang="en-US" dirty="0" smtClean="0"/>
              <a:t>Met by offering proof</a:t>
            </a:r>
          </a:p>
          <a:p>
            <a:pPr lvl="2" eaLnBrk="1" hangingPunct="1"/>
            <a:r>
              <a:rPr lang="en-US" dirty="0" smtClean="0"/>
              <a:t>proof offers support for a claim, but does not ensure its truth</a:t>
            </a:r>
          </a:p>
          <a:p>
            <a:pPr lvl="2" eaLnBrk="1" hangingPunct="1"/>
            <a:r>
              <a:rPr lang="en-US" sz="3200" dirty="0" smtClean="0"/>
              <a:t>Proof is reasonable if it would be taken seriously by a broad and diverse group of listeners exercising their best critical judgment.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&amp;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Clarity and Articulation</a:t>
            </a:r>
          </a:p>
          <a:p>
            <a:r>
              <a:rPr lang="en-US" dirty="0" smtClean="0"/>
              <a:t>Good Personal Hygiene and Professional Dress</a:t>
            </a:r>
          </a:p>
          <a:p>
            <a:r>
              <a:rPr lang="en-US" dirty="0" smtClean="0"/>
              <a:t>Effective Hand Gestures</a:t>
            </a:r>
          </a:p>
          <a:p>
            <a:r>
              <a:rPr lang="en-US" dirty="0" smtClean="0"/>
              <a:t>Eye Contact</a:t>
            </a:r>
          </a:p>
          <a:p>
            <a:r>
              <a:rPr lang="en-US" dirty="0" smtClean="0"/>
              <a:t>Talking to the judge NOT at them</a:t>
            </a:r>
          </a:p>
          <a:p>
            <a:r>
              <a:rPr lang="en-US" dirty="0" smtClean="0"/>
              <a:t>Summarizing and </a:t>
            </a:r>
            <a:r>
              <a:rPr lang="en-US" dirty="0" err="1" smtClean="0"/>
              <a:t>Crystalizing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Rhetoric concerns the audience</a:t>
            </a:r>
          </a:p>
          <a:p>
            <a:r>
              <a:rPr lang="en-US" dirty="0" smtClean="0"/>
              <a:t>The study of how messages influence people.</a:t>
            </a:r>
          </a:p>
          <a:p>
            <a:r>
              <a:rPr lang="en-US" dirty="0" smtClean="0"/>
              <a:t>Aristotle’s definition- “the faculty or skill of discovering the available means of persuasion in a given case.”</a:t>
            </a:r>
          </a:p>
          <a:p>
            <a:r>
              <a:rPr lang="en-US" dirty="0" smtClean="0"/>
              <a:t>**</a:t>
            </a:r>
            <a:r>
              <a:rPr lang="en-US" u="sng" dirty="0" smtClean="0"/>
              <a:t>Symbolic Persuasive Communication</a:t>
            </a:r>
          </a:p>
          <a:p>
            <a:r>
              <a:rPr lang="en-US" dirty="0" smtClean="0"/>
              <a:t>Everything is Rhetoric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53536"/>
            <a:ext cx="75438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Other Elements of Reasoning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371600"/>
            <a:ext cx="7010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Logic</a:t>
            </a:r>
          </a:p>
          <a:p>
            <a:pPr eaLnBrk="1" hangingPunct="1"/>
            <a:r>
              <a:rPr lang="en-US" dirty="0" smtClean="0"/>
              <a:t>Inductive</a:t>
            </a:r>
          </a:p>
          <a:p>
            <a:pPr eaLnBrk="1" hangingPunct="1"/>
            <a:r>
              <a:rPr lang="en-US" dirty="0" smtClean="0"/>
              <a:t>Deductive</a:t>
            </a:r>
          </a:p>
          <a:p>
            <a:pPr eaLnBrk="1" hangingPunct="1"/>
            <a:r>
              <a:rPr lang="en-US" dirty="0" smtClean="0"/>
              <a:t>Fallacies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53536"/>
            <a:ext cx="7467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Other Elements of Reasoning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447800"/>
            <a:ext cx="6934200" cy="3352800"/>
          </a:xfrm>
        </p:spPr>
        <p:txBody>
          <a:bodyPr/>
          <a:lstStyle/>
          <a:p>
            <a:pPr eaLnBrk="1" hangingPunct="1"/>
            <a:r>
              <a:rPr lang="en-US" dirty="0" smtClean="0"/>
              <a:t>Language</a:t>
            </a:r>
          </a:p>
          <a:p>
            <a:pPr eaLnBrk="1" hangingPunct="1"/>
            <a:r>
              <a:rPr lang="en-US" dirty="0" smtClean="0"/>
              <a:t>Use of jargon</a:t>
            </a:r>
          </a:p>
          <a:p>
            <a:pPr eaLnBrk="1" hangingPunct="1"/>
            <a:r>
              <a:rPr lang="en-US" dirty="0" smtClean="0"/>
              <a:t>Words selected for connotation</a:t>
            </a:r>
          </a:p>
          <a:p>
            <a:pPr eaLnBrk="1" hangingPunct="1"/>
            <a:r>
              <a:rPr lang="en-US" dirty="0" smtClean="0"/>
              <a:t>Analogies</a:t>
            </a:r>
          </a:p>
          <a:p>
            <a:pPr eaLnBrk="1" hangingPunct="1"/>
            <a:r>
              <a:rPr lang="en-US" dirty="0" smtClean="0"/>
              <a:t>Metaphors and Similes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Organized principles of reasoning.</a:t>
            </a:r>
          </a:p>
          <a:p>
            <a:r>
              <a:rPr lang="en-US" dirty="0" smtClean="0"/>
              <a:t>Associated with mathematical reasoning</a:t>
            </a:r>
          </a:p>
          <a:p>
            <a:r>
              <a:rPr lang="en-US" dirty="0" smtClean="0"/>
              <a:t>Socially accepted truths</a:t>
            </a:r>
          </a:p>
          <a:p>
            <a:r>
              <a:rPr lang="en-US" dirty="0" smtClean="0"/>
              <a:t>Evidence</a:t>
            </a:r>
          </a:p>
          <a:p>
            <a:r>
              <a:rPr lang="en-US" dirty="0" smtClean="0"/>
              <a:t>Observable data.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Seeking truth</a:t>
            </a:r>
          </a:p>
          <a:p>
            <a:r>
              <a:rPr lang="en-US" dirty="0" smtClean="0"/>
              <a:t>We do this by utilizing Dialectic, Rhetoric and Logic</a:t>
            </a:r>
          </a:p>
          <a:p>
            <a:r>
              <a:rPr lang="en-US" dirty="0" smtClean="0"/>
              <a:t>This is the foundation of argumentation and debate.</a:t>
            </a:r>
          </a:p>
          <a:p>
            <a:r>
              <a:rPr lang="en-US" dirty="0" smtClean="0"/>
              <a:t>There are many Truths to be found.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field of study where these concepts work together.</a:t>
            </a:r>
          </a:p>
          <a:p>
            <a:r>
              <a:rPr lang="en-US" dirty="0" smtClean="0"/>
              <a:t>Intellectual Process</a:t>
            </a:r>
          </a:p>
          <a:p>
            <a:r>
              <a:rPr lang="en-US" dirty="0" smtClean="0"/>
              <a:t>Collective series of statements to establish a specific proposition</a:t>
            </a:r>
          </a:p>
          <a:p>
            <a:r>
              <a:rPr lang="en-US" b="1" u="sng" dirty="0" smtClean="0"/>
              <a:t>Argumentation</a:t>
            </a:r>
            <a:r>
              <a:rPr lang="en-US" dirty="0" smtClean="0"/>
              <a:t> </a:t>
            </a:r>
            <a:r>
              <a:rPr lang="en-US" u="sng" dirty="0" smtClean="0"/>
              <a:t>is the process of making claims and using reasoning and evidence to support the truthfulness or validity of those claims.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3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4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5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6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7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8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</TotalTime>
  <Words>2059</Words>
  <Application>Microsoft Office PowerPoint</Application>
  <PresentationFormat>On-screen Show (4:3)</PresentationFormat>
  <Paragraphs>333</Paragraphs>
  <Slides>61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Solstice</vt:lpstr>
      <vt:lpstr>Introduction to Argumentation</vt:lpstr>
      <vt:lpstr>The Argument Clinic</vt:lpstr>
      <vt:lpstr>An formal argument is NOT</vt:lpstr>
      <vt:lpstr>An Argument can be…</vt:lpstr>
      <vt:lpstr>Where does it come from</vt:lpstr>
      <vt:lpstr>Rhetoric</vt:lpstr>
      <vt:lpstr>Logic</vt:lpstr>
      <vt:lpstr>Forensics</vt:lpstr>
      <vt:lpstr>Argumentation</vt:lpstr>
      <vt:lpstr>Debate is Different from Argumentation</vt:lpstr>
      <vt:lpstr>The Beauty of Argument</vt:lpstr>
      <vt:lpstr>Aristotle</vt:lpstr>
      <vt:lpstr>Ethos-Establishing credibility</vt:lpstr>
      <vt:lpstr>3 types of Ethos</vt:lpstr>
      <vt:lpstr>Pathos-emotional response</vt:lpstr>
      <vt:lpstr>Logos- reasoning</vt:lpstr>
      <vt:lpstr>Logos- Logical Reasoning Cont</vt:lpstr>
      <vt:lpstr>Ice Cream Debate</vt:lpstr>
      <vt:lpstr>Analyzing your audience</vt:lpstr>
      <vt:lpstr>Ethos, Pathos, Logos</vt:lpstr>
      <vt:lpstr>Reasoning </vt:lpstr>
      <vt:lpstr>Toulmin Model of Argumentation</vt:lpstr>
      <vt:lpstr>Reasoning</vt:lpstr>
      <vt:lpstr>Reasoning</vt:lpstr>
      <vt:lpstr>Reasoning</vt:lpstr>
      <vt:lpstr>Example</vt:lpstr>
      <vt:lpstr>Make your claim!</vt:lpstr>
      <vt:lpstr>Example</vt:lpstr>
      <vt:lpstr>Making an Argument</vt:lpstr>
      <vt:lpstr>Credible Research</vt:lpstr>
      <vt:lpstr>**Tips on doing research</vt:lpstr>
      <vt:lpstr>Source Citation</vt:lpstr>
      <vt:lpstr>It’s true, it’s right, it does.</vt:lpstr>
      <vt:lpstr>There are 3 styles of  Competitive Debate.</vt:lpstr>
      <vt:lpstr>Resolution: The Subject of the Argument</vt:lpstr>
      <vt:lpstr>Types of Resolutions</vt:lpstr>
      <vt:lpstr>Types of Resolutions</vt:lpstr>
      <vt:lpstr>Types of Resolutions</vt:lpstr>
      <vt:lpstr>Types of Resolutions</vt:lpstr>
      <vt:lpstr>Debate Styles</vt:lpstr>
      <vt:lpstr>Competitive Forensics</vt:lpstr>
      <vt:lpstr>Analyzing a resolution</vt:lpstr>
      <vt:lpstr>Analyzing a resolution</vt:lpstr>
      <vt:lpstr>Issues</vt:lpstr>
      <vt:lpstr>Issues</vt:lpstr>
      <vt:lpstr>Issues</vt:lpstr>
      <vt:lpstr>Issues</vt:lpstr>
      <vt:lpstr>Issues </vt:lpstr>
      <vt:lpstr>Responsibilities AKA Burdens</vt:lpstr>
      <vt:lpstr>Burdens</vt:lpstr>
      <vt:lpstr>Keeping the Argument Going</vt:lpstr>
      <vt:lpstr>Keeping the Argument Going</vt:lpstr>
      <vt:lpstr>Keeping the Argument Going</vt:lpstr>
      <vt:lpstr>Keeping the Argument Going</vt:lpstr>
      <vt:lpstr>Keeping the Argument Going</vt:lpstr>
      <vt:lpstr>Keeping the Argument Going</vt:lpstr>
      <vt:lpstr>Keeping the Argument Going</vt:lpstr>
      <vt:lpstr>Keeping the Argument Going</vt:lpstr>
      <vt:lpstr>Presentation &amp; Communication</vt:lpstr>
      <vt:lpstr>Other Elements of Reasoning</vt:lpstr>
      <vt:lpstr>Other Elements of Reasoning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Argumentation</dc:title>
  <dc:creator>cortmeli</dc:creator>
  <cp:lastModifiedBy>CortMeli</cp:lastModifiedBy>
  <cp:revision>58</cp:revision>
  <dcterms:created xsi:type="dcterms:W3CDTF">2011-08-31T14:06:28Z</dcterms:created>
  <dcterms:modified xsi:type="dcterms:W3CDTF">2014-11-18T21:01:05Z</dcterms:modified>
  <cp:contentStatus/>
</cp:coreProperties>
</file>